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1.xml" ContentType="application/vnd.openxmlformats-officedocument.presentationml.slide+xml"/>
  <Override PartName="/ppt/slides/slide3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9" r:id="rId4"/>
    <p:sldId id="265" r:id="rId5"/>
    <p:sldId id="261" r:id="rId6"/>
    <p:sldId id="266" r:id="rId7"/>
    <p:sldId id="260" r:id="rId8"/>
    <p:sldId id="262" r:id="rId9"/>
    <p:sldId id="263" r:id="rId10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A5D61"/>
    <a:srgbClr val="4A5D87"/>
    <a:srgbClr val="8A8D9F"/>
    <a:srgbClr val="108080"/>
    <a:srgbClr val="20FFFF"/>
    <a:srgbClr val="FF9100"/>
    <a:srgbClr val="005FFF"/>
    <a:srgbClr val="4551FF"/>
    <a:srgbClr val="1D79D6"/>
    <a:srgbClr val="5297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79" autoAdjust="0"/>
    <p:restoredTop sz="94660"/>
  </p:normalViewPr>
  <p:slideViewPr>
    <p:cSldViewPr snapToGrid="0" snapToObjects="1" showGuides="1">
      <p:cViewPr varScale="1">
        <p:scale>
          <a:sx n="104" d="100"/>
          <a:sy n="104" d="100"/>
        </p:scale>
        <p:origin x="108" y="53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17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3124B-6410-BC40-86AC-CDE4159AC41A}" type="datetimeFigureOut">
              <a:rPr lang="en-US" smtClean="0"/>
              <a:t>4/11/2019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D4ED7-D01D-3240-A6AD-22CDD846F9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04676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3124B-6410-BC40-86AC-CDE4159AC41A}" type="datetimeFigureOut">
              <a:rPr lang="en-US" smtClean="0"/>
              <a:t>4/11/2019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D4ED7-D01D-3240-A6AD-22CDD846F9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9050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3124B-6410-BC40-86AC-CDE4159AC41A}" type="datetimeFigureOut">
              <a:rPr lang="en-US" smtClean="0"/>
              <a:t>4/11/2019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D4ED7-D01D-3240-A6AD-22CDD846F9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9892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3124B-6410-BC40-86AC-CDE4159AC41A}" type="datetimeFigureOut">
              <a:rPr lang="en-US" smtClean="0"/>
              <a:t>4/11/2019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D4ED7-D01D-3240-A6AD-22CDD846F9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1417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3124B-6410-BC40-86AC-CDE4159AC41A}" type="datetimeFigureOut">
              <a:rPr lang="en-US" smtClean="0"/>
              <a:t>4/11/2019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D4ED7-D01D-3240-A6AD-22CDD846F9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8042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3124B-6410-BC40-86AC-CDE4159AC41A}" type="datetimeFigureOut">
              <a:rPr lang="en-US" smtClean="0"/>
              <a:t>4/11/2019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D4ED7-D01D-3240-A6AD-22CDD846F9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30629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3124B-6410-BC40-86AC-CDE4159AC41A}" type="datetimeFigureOut">
              <a:rPr lang="en-US" smtClean="0"/>
              <a:t>4/11/2019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D4ED7-D01D-3240-A6AD-22CDD846F9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95255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3124B-6410-BC40-86AC-CDE4159AC41A}" type="datetimeFigureOut">
              <a:rPr lang="en-US" smtClean="0"/>
              <a:t>4/11/2019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D4ED7-D01D-3240-A6AD-22CDD846F9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55741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3124B-6410-BC40-86AC-CDE4159AC41A}" type="datetimeFigureOut">
              <a:rPr lang="en-US" smtClean="0"/>
              <a:t>4/11/2019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D4ED7-D01D-3240-A6AD-22CDD846F9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1179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3124B-6410-BC40-86AC-CDE4159AC41A}" type="datetimeFigureOut">
              <a:rPr lang="en-US" smtClean="0"/>
              <a:t>4/11/2019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D4ED7-D01D-3240-A6AD-22CDD846F9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58198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3124B-6410-BC40-86AC-CDE4159AC41A}" type="datetimeFigureOut">
              <a:rPr lang="en-US" smtClean="0"/>
              <a:t>4/11/2019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D4ED7-D01D-3240-A6AD-22CDD846F9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1194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83124B-6410-BC40-86AC-CDE4159AC41A}" type="datetimeFigureOut">
              <a:rPr lang="en-US" smtClean="0"/>
              <a:t>4/11/2019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9D4ED7-D01D-3240-A6AD-22CDD846F9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8441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5171722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140097"/>
            <a:ext cx="9000000" cy="997823"/>
          </a:xfrm>
          <a:prstGeom prst="rect">
            <a:avLst/>
          </a:prstGeom>
          <a:solidFill>
            <a:srgbClr val="4A5D61">
              <a:alpha val="9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MAIA logo-white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6297" y="325826"/>
            <a:ext cx="1714500" cy="626364"/>
          </a:xfrm>
          <a:prstGeom prst="rect">
            <a:avLst/>
          </a:prstGeom>
        </p:spPr>
      </p:pic>
      <p:pic>
        <p:nvPicPr>
          <p:cNvPr id="3" name="Picture 2" descr="EC LOGO trans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800" y="318056"/>
            <a:ext cx="924483" cy="641905"/>
          </a:xfrm>
          <a:prstGeom prst="rect">
            <a:avLst/>
          </a:prstGeom>
        </p:spPr>
      </p:pic>
      <p:sp>
        <p:nvSpPr>
          <p:cNvPr id="13" name="Title 1"/>
          <p:cNvSpPr>
            <a:spLocks noGrp="1"/>
          </p:cNvSpPr>
          <p:nvPr>
            <p:ph type="ctrTitle"/>
          </p:nvPr>
        </p:nvSpPr>
        <p:spPr>
          <a:xfrm>
            <a:off x="296480" y="2256567"/>
            <a:ext cx="7772400" cy="1102519"/>
          </a:xfrm>
        </p:spPr>
        <p:txBody>
          <a:bodyPr lIns="0" tIns="0" rIns="0" bIns="0">
            <a:normAutofit/>
          </a:bodyPr>
          <a:lstStyle/>
          <a:p>
            <a:pPr algn="l">
              <a:lnSpc>
                <a:spcPct val="80000"/>
              </a:lnSpc>
            </a:pPr>
            <a:r>
              <a:rPr lang="en-GB" b="1" dirty="0">
                <a:solidFill>
                  <a:srgbClr val="FFFFFF"/>
                </a:solidFill>
                <a:latin typeface="Arial"/>
                <a:cs typeface="Arial"/>
              </a:rPr>
              <a:t>ECOSYSTEM SCIENCE</a:t>
            </a:r>
            <a:r>
              <a:rPr lang="en-GB" dirty="0">
                <a:solidFill>
                  <a:srgbClr val="FFFFFF"/>
                </a:solidFill>
                <a:latin typeface="Arial"/>
                <a:cs typeface="Arial"/>
              </a:rPr>
              <a:t/>
            </a:r>
            <a:br>
              <a:rPr lang="en-GB" dirty="0">
                <a:solidFill>
                  <a:srgbClr val="FFFFFF"/>
                </a:solidFill>
                <a:latin typeface="Arial"/>
                <a:cs typeface="Arial"/>
              </a:rPr>
            </a:br>
            <a:r>
              <a:rPr lang="en-GB" dirty="0">
                <a:solidFill>
                  <a:srgbClr val="FFFFFF"/>
                </a:solidFill>
                <a:latin typeface="Arial"/>
                <a:cs typeface="Arial"/>
              </a:rPr>
              <a:t>FOR POLICY AND PRACTICE</a:t>
            </a:r>
            <a:r>
              <a:rPr lang="en-GB" dirty="0" smtClean="0">
                <a:solidFill>
                  <a:srgbClr val="FFFFFF"/>
                </a:solidFill>
                <a:effectLst/>
                <a:latin typeface="Arial"/>
                <a:cs typeface="Arial"/>
              </a:rPr>
              <a:t> </a:t>
            </a:r>
            <a:endParaRPr lang="en-US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>
          <a:xfrm>
            <a:off x="316800" y="3832601"/>
            <a:ext cx="5701911" cy="70856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GB" sz="2400" dirty="0" smtClean="0">
                <a:solidFill>
                  <a:schemeClr val="bg1">
                    <a:lumMod val="95000"/>
                  </a:schemeClr>
                </a:solidFill>
                <a:latin typeface="Arial"/>
                <a:cs typeface="Arial"/>
              </a:rPr>
              <a:t>Report on new and enhanced Ecosystem Services Tools </a:t>
            </a:r>
            <a:endParaRPr lang="en-US" sz="2400" dirty="0">
              <a:solidFill>
                <a:schemeClr val="bg1">
                  <a:lumMod val="9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15037" y="4507714"/>
            <a:ext cx="4572000" cy="323165"/>
          </a:xfrm>
          <a:prstGeom prst="rect">
            <a:avLst/>
          </a:prstGeom>
        </p:spPr>
        <p:txBody>
          <a:bodyPr lIns="0" rIns="0" bIns="0">
            <a:spAutoFit/>
          </a:bodyPr>
          <a:lstStyle/>
          <a:p>
            <a:r>
              <a:rPr lang="en-US" sz="900" i="1" dirty="0">
                <a:solidFill>
                  <a:schemeClr val="bg1"/>
                </a:solidFill>
                <a:latin typeface="Arial"/>
                <a:cs typeface="Arial"/>
              </a:rPr>
              <a:t>This project has received funding from the European Union’s Horizon 2020 research and innovation programme under grant agreement No 817527</a:t>
            </a:r>
          </a:p>
        </p:txBody>
      </p:sp>
    </p:spTree>
    <p:extLst>
      <p:ext uri="{BB962C8B-B14F-4D97-AF65-F5344CB8AC3E}">
        <p14:creationId xmlns:p14="http://schemas.microsoft.com/office/powerpoint/2010/main" val="3146906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297256" y="242967"/>
            <a:ext cx="8552866" cy="777141"/>
          </a:xfrm>
          <a:ln>
            <a:noFill/>
          </a:ln>
        </p:spPr>
        <p:txBody>
          <a:bodyPr lIns="0" tIns="0" rIns="0" bIns="0" anchor="t" anchorCtr="0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GB" sz="3000" b="1" dirty="0" smtClean="0">
                <a:solidFill>
                  <a:srgbClr val="4A5D61"/>
                </a:solidFill>
                <a:latin typeface="Arial"/>
                <a:cs typeface="Arial"/>
              </a:rPr>
              <a:t>CONTENTS</a:t>
            </a:r>
            <a:r>
              <a:rPr lang="en-GB" sz="3000" dirty="0" smtClean="0">
                <a:solidFill>
                  <a:srgbClr val="FFFFFF"/>
                </a:solidFill>
                <a:latin typeface="Arial"/>
                <a:cs typeface="Arial"/>
              </a:rPr>
              <a:t>PRACTICE</a:t>
            </a:r>
            <a:r>
              <a:rPr lang="en-GB" sz="3000" dirty="0" smtClean="0">
                <a:solidFill>
                  <a:srgbClr val="FFFFFF"/>
                </a:solidFill>
                <a:effectLst/>
                <a:latin typeface="Arial"/>
                <a:cs typeface="Arial"/>
              </a:rPr>
              <a:t> </a:t>
            </a:r>
            <a:endParaRPr lang="en-US" sz="30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95567" y="1046567"/>
            <a:ext cx="7176368" cy="366803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Aft>
                <a:spcPts val="1000"/>
              </a:spcAft>
              <a:tabLst>
                <a:tab pos="715963" algn="l"/>
                <a:tab pos="6823075" algn="l"/>
              </a:tabLst>
            </a:pPr>
            <a:r>
              <a:rPr lang="en-GB" sz="2000" b="1" dirty="0">
                <a:solidFill>
                  <a:srgbClr val="8A8D9F"/>
                </a:solidFill>
                <a:latin typeface="Arial"/>
                <a:cs typeface="Arial"/>
              </a:rPr>
              <a:t>1.0</a:t>
            </a:r>
            <a:r>
              <a:rPr lang="en-GB" sz="2000" dirty="0">
                <a:solidFill>
                  <a:srgbClr val="8A8D9F"/>
                </a:solidFill>
                <a:latin typeface="Arial"/>
                <a:cs typeface="Arial"/>
              </a:rPr>
              <a:t>	Introduction and </a:t>
            </a:r>
            <a:r>
              <a:rPr lang="en-GB" sz="2000" dirty="0" smtClean="0">
                <a:solidFill>
                  <a:srgbClr val="8A8D9F"/>
                </a:solidFill>
                <a:latin typeface="Arial"/>
                <a:cs typeface="Arial"/>
              </a:rPr>
              <a:t>aims</a:t>
            </a:r>
            <a:r>
              <a:rPr lang="en-GB" sz="2000" dirty="0" smtClean="0">
                <a:latin typeface="Arial"/>
                <a:cs typeface="Arial"/>
              </a:rPr>
              <a:t>	</a:t>
            </a:r>
            <a:r>
              <a:rPr lang="en-GB" sz="2000" dirty="0" smtClean="0">
                <a:solidFill>
                  <a:srgbClr val="4A5D61"/>
                </a:solidFill>
                <a:latin typeface="Arial"/>
                <a:cs typeface="Arial"/>
              </a:rPr>
              <a:t>04</a:t>
            </a:r>
          </a:p>
          <a:p>
            <a:pPr algn="l">
              <a:spcAft>
                <a:spcPts val="1000"/>
              </a:spcAft>
              <a:tabLst>
                <a:tab pos="715963" algn="l"/>
                <a:tab pos="6823075" algn="l"/>
              </a:tabLst>
            </a:pPr>
            <a:r>
              <a:rPr lang="en-GB" sz="2000" b="1" dirty="0" smtClean="0">
                <a:solidFill>
                  <a:srgbClr val="8A8D9F"/>
                </a:solidFill>
                <a:latin typeface="Arial"/>
                <a:cs typeface="Arial"/>
              </a:rPr>
              <a:t>2.0</a:t>
            </a:r>
            <a:r>
              <a:rPr lang="en-GB" sz="2000" dirty="0" smtClean="0">
                <a:solidFill>
                  <a:srgbClr val="8A8D9F"/>
                </a:solidFill>
                <a:latin typeface="Arial"/>
                <a:cs typeface="Arial"/>
              </a:rPr>
              <a:t> </a:t>
            </a:r>
            <a:r>
              <a:rPr lang="en-GB" sz="2000" dirty="0">
                <a:solidFill>
                  <a:srgbClr val="8A8D9F"/>
                </a:solidFill>
                <a:latin typeface="Arial"/>
                <a:cs typeface="Arial"/>
              </a:rPr>
              <a:t>	Tools developed and enhanced under OPERAs</a:t>
            </a:r>
            <a:r>
              <a:rPr lang="en-GB" sz="2000" dirty="0">
                <a:latin typeface="Arial"/>
                <a:cs typeface="Arial"/>
              </a:rPr>
              <a:t>	</a:t>
            </a:r>
            <a:r>
              <a:rPr lang="en-GB" sz="2000" dirty="0" smtClean="0">
                <a:solidFill>
                  <a:srgbClr val="4A5D61"/>
                </a:solidFill>
                <a:latin typeface="Arial"/>
                <a:cs typeface="Arial"/>
              </a:rPr>
              <a:t>04</a:t>
            </a:r>
            <a:endParaRPr lang="en-GB" sz="2000" dirty="0">
              <a:solidFill>
                <a:srgbClr val="4A5D61"/>
              </a:solidFill>
              <a:latin typeface="Arial"/>
              <a:cs typeface="Arial"/>
            </a:endParaRPr>
          </a:p>
          <a:p>
            <a:pPr algn="l">
              <a:tabLst>
                <a:tab pos="715963" algn="l"/>
                <a:tab pos="6823075" algn="l"/>
                <a:tab pos="8255000" algn="l"/>
              </a:tabLst>
            </a:pPr>
            <a:r>
              <a:rPr lang="en-GB" sz="2000" i="1" dirty="0">
                <a:solidFill>
                  <a:srgbClr val="8A8D9F"/>
                </a:solidFill>
                <a:latin typeface="Arial"/>
                <a:cs typeface="Arial"/>
              </a:rPr>
              <a:t>2.1</a:t>
            </a:r>
            <a:r>
              <a:rPr lang="en-GB" sz="2000" dirty="0">
                <a:solidFill>
                  <a:srgbClr val="8A8D9F"/>
                </a:solidFill>
                <a:latin typeface="Arial"/>
                <a:cs typeface="Arial"/>
              </a:rPr>
              <a:t> 	Purpose and use</a:t>
            </a:r>
            <a:r>
              <a:rPr lang="en-GB" sz="2000" dirty="0">
                <a:latin typeface="Arial"/>
                <a:cs typeface="Arial"/>
              </a:rPr>
              <a:t>	</a:t>
            </a:r>
            <a:r>
              <a:rPr lang="en-GB" sz="2000" dirty="0" smtClean="0">
                <a:solidFill>
                  <a:srgbClr val="4A5D61"/>
                </a:solidFill>
                <a:latin typeface="Arial"/>
                <a:cs typeface="Arial"/>
              </a:rPr>
              <a:t>04</a:t>
            </a:r>
            <a:endParaRPr lang="en-GB" sz="2000" dirty="0">
              <a:solidFill>
                <a:srgbClr val="4A5D61"/>
              </a:solidFill>
              <a:latin typeface="Arial"/>
              <a:cs typeface="Arial"/>
            </a:endParaRPr>
          </a:p>
          <a:p>
            <a:pPr algn="l">
              <a:spcAft>
                <a:spcPts val="1000"/>
              </a:spcAft>
              <a:tabLst>
                <a:tab pos="715963" algn="l"/>
                <a:tab pos="6823075" algn="l"/>
                <a:tab pos="8255000" algn="l"/>
              </a:tabLst>
            </a:pPr>
            <a:r>
              <a:rPr lang="en-GB" sz="2000" i="1" dirty="0">
                <a:solidFill>
                  <a:srgbClr val="8A8D9F"/>
                </a:solidFill>
                <a:latin typeface="Arial"/>
                <a:cs typeface="Arial"/>
              </a:rPr>
              <a:t>2.2</a:t>
            </a:r>
            <a:r>
              <a:rPr lang="en-GB" sz="2000" dirty="0">
                <a:solidFill>
                  <a:srgbClr val="8A8D9F"/>
                </a:solidFill>
                <a:latin typeface="Arial"/>
                <a:cs typeface="Arial"/>
              </a:rPr>
              <a:t>	Geographic Scale</a:t>
            </a:r>
            <a:r>
              <a:rPr lang="en-GB" sz="2000" dirty="0">
                <a:latin typeface="Arial"/>
                <a:cs typeface="Arial"/>
              </a:rPr>
              <a:t>	</a:t>
            </a:r>
            <a:r>
              <a:rPr lang="en-GB" sz="2000" dirty="0" smtClean="0">
                <a:solidFill>
                  <a:srgbClr val="4A5D61"/>
                </a:solidFill>
                <a:latin typeface="Arial"/>
                <a:cs typeface="Arial"/>
              </a:rPr>
              <a:t>04</a:t>
            </a:r>
          </a:p>
          <a:p>
            <a:pPr algn="l">
              <a:tabLst>
                <a:tab pos="715963" algn="l"/>
                <a:tab pos="6823075" algn="l"/>
                <a:tab pos="8255000" algn="l"/>
              </a:tabLst>
            </a:pPr>
            <a:r>
              <a:rPr lang="en-GB" sz="2000" b="1" dirty="0">
                <a:solidFill>
                  <a:srgbClr val="8A8D9F"/>
                </a:solidFill>
                <a:latin typeface="Arial"/>
                <a:cs typeface="Arial"/>
              </a:rPr>
              <a:t>3</a:t>
            </a:r>
            <a:r>
              <a:rPr lang="en-GB" sz="2000" b="1" dirty="0" smtClean="0">
                <a:solidFill>
                  <a:srgbClr val="8A8D9F"/>
                </a:solidFill>
                <a:latin typeface="Arial"/>
                <a:cs typeface="Arial"/>
              </a:rPr>
              <a:t>.0</a:t>
            </a:r>
            <a:r>
              <a:rPr lang="en-GB" sz="2000" dirty="0" smtClean="0">
                <a:solidFill>
                  <a:srgbClr val="8A8D9F"/>
                </a:solidFill>
                <a:latin typeface="Arial"/>
                <a:cs typeface="Arial"/>
              </a:rPr>
              <a:t> 	Linkages between different tools</a:t>
            </a:r>
            <a:r>
              <a:rPr lang="en-GB" sz="2000" dirty="0" smtClean="0">
                <a:latin typeface="Arial"/>
                <a:cs typeface="Arial"/>
              </a:rPr>
              <a:t>	</a:t>
            </a:r>
            <a:r>
              <a:rPr lang="en-GB" sz="2000" dirty="0" smtClean="0">
                <a:solidFill>
                  <a:srgbClr val="4A5D61"/>
                </a:solidFill>
                <a:latin typeface="Arial"/>
                <a:cs typeface="Arial"/>
              </a:rPr>
              <a:t>06</a:t>
            </a:r>
          </a:p>
          <a:p>
            <a:pPr algn="l">
              <a:tabLst>
                <a:tab pos="715963" algn="l"/>
                <a:tab pos="6823075" algn="l"/>
                <a:tab pos="8255000" algn="l"/>
              </a:tabLst>
            </a:pPr>
            <a:endParaRPr lang="en-GB" sz="2000" dirty="0">
              <a:solidFill>
                <a:srgbClr val="1D79D6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00640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 txBox="1">
            <a:spLocks/>
          </p:cNvSpPr>
          <p:nvPr/>
        </p:nvSpPr>
        <p:spPr>
          <a:xfrm>
            <a:off x="297256" y="1586917"/>
            <a:ext cx="7174679" cy="366803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2000" b="1" dirty="0">
                <a:solidFill>
                  <a:srgbClr val="4A5D61"/>
                </a:solidFill>
                <a:latin typeface="Arial"/>
                <a:cs typeface="Arial"/>
              </a:rPr>
              <a:t>2.1 Purpose and </a:t>
            </a:r>
            <a:r>
              <a:rPr lang="en-GB" sz="2000" b="1" dirty="0" smtClean="0">
                <a:solidFill>
                  <a:srgbClr val="4A5D61"/>
                </a:solidFill>
                <a:latin typeface="Arial"/>
                <a:cs typeface="Arial"/>
              </a:rPr>
              <a:t>use</a:t>
            </a:r>
          </a:p>
          <a:p>
            <a:pPr algn="l"/>
            <a:endParaRPr lang="en-GB" sz="800" b="1" dirty="0">
              <a:solidFill>
                <a:srgbClr val="108080"/>
              </a:solidFill>
              <a:latin typeface="Arial"/>
              <a:cs typeface="Arial"/>
            </a:endParaRPr>
          </a:p>
          <a:p>
            <a:pPr algn="l"/>
            <a:r>
              <a:rPr lang="en-GB" sz="2000" dirty="0">
                <a:solidFill>
                  <a:srgbClr val="8A8D9F"/>
                </a:solidFill>
                <a:latin typeface="Arial"/>
                <a:cs typeface="Arial"/>
              </a:rPr>
              <a:t>Under the OPERAs project (Work Package 4), eleven tools focused on measuring, assessing and monitoring ES have been developed or </a:t>
            </a:r>
            <a:r>
              <a:rPr lang="en-GB" sz="2000" dirty="0" smtClean="0">
                <a:solidFill>
                  <a:srgbClr val="8A8D9F"/>
                </a:solidFill>
                <a:latin typeface="Arial"/>
                <a:cs typeface="Arial"/>
              </a:rPr>
              <a:t>enhance provides </a:t>
            </a:r>
            <a:r>
              <a:rPr lang="en-GB" sz="2000" dirty="0">
                <a:solidFill>
                  <a:srgbClr val="8A8D9F"/>
                </a:solidFill>
                <a:latin typeface="Arial"/>
                <a:cs typeface="Arial"/>
              </a:rPr>
              <a:t>further information on each of the tools and their use. The purpose of these tools are multiple and variable. Most of the tools focus on engaging stakeholders (91%) and providing decision support (82%). Many of the tools include ES assessment (64%) and/or valuation (55%), whereas others focus on ES mapping (36%)</a:t>
            </a:r>
            <a:r>
              <a:rPr lang="en-GB" sz="2000" dirty="0" smtClean="0">
                <a:solidFill>
                  <a:srgbClr val="8A8D9F"/>
                </a:solidFill>
                <a:latin typeface="Arial"/>
                <a:cs typeface="Arial"/>
              </a:rPr>
              <a:t>.</a:t>
            </a:r>
            <a:endParaRPr lang="en-US" sz="2000" dirty="0">
              <a:solidFill>
                <a:srgbClr val="8A8D9F"/>
              </a:solidFill>
              <a:latin typeface="Arial"/>
              <a:cs typeface="Arial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97256" y="242968"/>
            <a:ext cx="8552866" cy="111668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90000"/>
              </a:lnSpc>
            </a:pPr>
            <a:r>
              <a:rPr lang="en-GB" sz="3000" b="1" dirty="0" smtClean="0">
                <a:solidFill>
                  <a:srgbClr val="4A5D61"/>
                </a:solidFill>
                <a:latin typeface="Arial"/>
                <a:cs typeface="Arial"/>
              </a:rPr>
              <a:t>TOOLS DEVELOPED AND ENHANCED </a:t>
            </a:r>
          </a:p>
          <a:p>
            <a:pPr algn="l">
              <a:lnSpc>
                <a:spcPct val="90000"/>
              </a:lnSpc>
            </a:pPr>
            <a:r>
              <a:rPr lang="en-GB" sz="3000" b="1" dirty="0" smtClean="0">
                <a:solidFill>
                  <a:srgbClr val="4A5D61"/>
                </a:solidFill>
                <a:latin typeface="Arial"/>
                <a:cs typeface="Arial"/>
              </a:rPr>
              <a:t>UNDER OPERAS</a:t>
            </a:r>
            <a:endParaRPr lang="en-US" sz="3000" dirty="0">
              <a:solidFill>
                <a:srgbClr val="4A5D61"/>
              </a:solidFill>
              <a:latin typeface="Arial"/>
              <a:cs typeface="Arial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-479778" y="3005667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4465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7257" y="2683287"/>
            <a:ext cx="7772400" cy="1102519"/>
          </a:xfrm>
        </p:spPr>
        <p:txBody>
          <a:bodyPr lIns="0" tIns="0" rIns="0" bIns="0">
            <a:normAutofit/>
          </a:bodyPr>
          <a:lstStyle/>
          <a:p>
            <a:pPr algn="l">
              <a:lnSpc>
                <a:spcPct val="80000"/>
              </a:lnSpc>
            </a:pPr>
            <a:r>
              <a:rPr lang="en-GB" b="1" dirty="0" smtClean="0">
                <a:solidFill>
                  <a:srgbClr val="FFFFFF"/>
                </a:solidFill>
                <a:latin typeface="Arial"/>
                <a:cs typeface="Arial"/>
              </a:rPr>
              <a:t>CHAPTER TITLE</a:t>
            </a:r>
            <a:r>
              <a:rPr lang="en-GB" dirty="0">
                <a:solidFill>
                  <a:srgbClr val="FFFFFF"/>
                </a:solidFill>
                <a:latin typeface="Arial"/>
                <a:cs typeface="Arial"/>
              </a:rPr>
              <a:t/>
            </a:r>
            <a:br>
              <a:rPr lang="en-GB" dirty="0">
                <a:solidFill>
                  <a:srgbClr val="FFFFFF"/>
                </a:solidFill>
                <a:latin typeface="Arial"/>
                <a:cs typeface="Arial"/>
              </a:rPr>
            </a:br>
            <a:endParaRPr lang="en-US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pic>
        <p:nvPicPr>
          <p:cNvPr id="10" name="Picture 9" descr="MAIA logo-white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257" y="238165"/>
            <a:ext cx="1714500" cy="626364"/>
          </a:xfrm>
          <a:prstGeom prst="rect">
            <a:avLst/>
          </a:prstGeom>
        </p:spPr>
      </p:pic>
      <p:sp>
        <p:nvSpPr>
          <p:cNvPr id="12" name="Subtitle 2"/>
          <p:cNvSpPr txBox="1">
            <a:spLocks/>
          </p:cNvSpPr>
          <p:nvPr/>
        </p:nvSpPr>
        <p:spPr>
          <a:xfrm>
            <a:off x="297256" y="4259321"/>
            <a:ext cx="5701911" cy="70856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GB" sz="2400" smtClean="0">
                <a:solidFill>
                  <a:schemeClr val="bg1">
                    <a:lumMod val="95000"/>
                  </a:schemeClr>
                </a:solidFill>
                <a:latin typeface="Arial"/>
                <a:cs typeface="Arial"/>
              </a:rPr>
              <a:t>Report on new and enhanced Ecosystem Services Tools </a:t>
            </a:r>
            <a:endParaRPr lang="en-US" sz="2400" dirty="0">
              <a:solidFill>
                <a:schemeClr val="bg1">
                  <a:lumMod val="95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55514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5597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 txBox="1">
            <a:spLocks/>
          </p:cNvSpPr>
          <p:nvPr/>
        </p:nvSpPr>
        <p:spPr>
          <a:xfrm>
            <a:off x="297256" y="1596753"/>
            <a:ext cx="4122000" cy="366803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buFont typeface="Arial"/>
              <a:buChar char="•"/>
            </a:pPr>
            <a:r>
              <a:rPr lang="en-GB" sz="2000" dirty="0">
                <a:solidFill>
                  <a:srgbClr val="8A8D9F"/>
                </a:solidFill>
                <a:latin typeface="Arial"/>
                <a:cs typeface="Arial"/>
              </a:rPr>
              <a:t>Under the OPERAs project (Work Package 4), eleven tools focused on measuring, assessing and monitoring;</a:t>
            </a:r>
          </a:p>
          <a:p>
            <a:pPr marL="342900" indent="-342900" algn="l">
              <a:buFont typeface="Arial"/>
              <a:buChar char="•"/>
            </a:pPr>
            <a:r>
              <a:rPr lang="en-GB" sz="2000" dirty="0">
                <a:solidFill>
                  <a:srgbClr val="8A8D9F"/>
                </a:solidFill>
                <a:latin typeface="Arial"/>
                <a:cs typeface="Arial"/>
              </a:rPr>
              <a:t>ES have been developed or enhance provides further information on each of the tools and their use;</a:t>
            </a:r>
          </a:p>
          <a:p>
            <a:pPr marL="342900" indent="-342900" algn="l">
              <a:buFont typeface="Arial"/>
              <a:buChar char="•"/>
            </a:pPr>
            <a:r>
              <a:rPr lang="en-GB" sz="2000" dirty="0">
                <a:solidFill>
                  <a:srgbClr val="8A8D9F"/>
                </a:solidFill>
                <a:latin typeface="Arial"/>
                <a:cs typeface="Arial"/>
              </a:rPr>
              <a:t>The purpose of these tools are multiple and variable. </a:t>
            </a:r>
            <a:endParaRPr lang="en-US" sz="2000" dirty="0">
              <a:solidFill>
                <a:srgbClr val="8A8D9F"/>
              </a:solidFill>
              <a:latin typeface="Arial"/>
              <a:cs typeface="Arial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97256" y="242967"/>
            <a:ext cx="8552866" cy="117546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90000"/>
              </a:lnSpc>
            </a:pPr>
            <a:r>
              <a:rPr lang="en-GB" sz="3000" b="1" dirty="0" smtClean="0">
                <a:solidFill>
                  <a:srgbClr val="4A5D61"/>
                </a:solidFill>
                <a:latin typeface="Arial"/>
                <a:cs typeface="Arial"/>
              </a:rPr>
              <a:t>LINKAGES BETWEEN </a:t>
            </a:r>
            <a:br>
              <a:rPr lang="en-GB" sz="3000" b="1" dirty="0" smtClean="0">
                <a:solidFill>
                  <a:srgbClr val="4A5D61"/>
                </a:solidFill>
                <a:latin typeface="Arial"/>
                <a:cs typeface="Arial"/>
              </a:rPr>
            </a:br>
            <a:r>
              <a:rPr lang="en-GB" sz="3000" b="1" dirty="0" smtClean="0">
                <a:solidFill>
                  <a:srgbClr val="4A5D61"/>
                </a:solidFill>
                <a:latin typeface="Arial"/>
                <a:cs typeface="Arial"/>
              </a:rPr>
              <a:t>DIFFERENT TOOLS</a:t>
            </a:r>
            <a:endParaRPr lang="en-US" sz="3000" dirty="0">
              <a:solidFill>
                <a:srgbClr val="4A5D61"/>
              </a:solidFill>
              <a:latin typeface="Arial"/>
              <a:cs typeface="Arial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705948" y="1678122"/>
            <a:ext cx="4122000" cy="3208841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4048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 txBox="1">
            <a:spLocks/>
          </p:cNvSpPr>
          <p:nvPr/>
        </p:nvSpPr>
        <p:spPr>
          <a:xfrm>
            <a:off x="297256" y="1596753"/>
            <a:ext cx="7174679" cy="366803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buFont typeface="Arial"/>
              <a:buChar char="•"/>
            </a:pPr>
            <a:r>
              <a:rPr lang="en-GB" sz="2000" dirty="0" smtClean="0">
                <a:solidFill>
                  <a:srgbClr val="8A8D9F"/>
                </a:solidFill>
                <a:latin typeface="Arial"/>
                <a:cs typeface="Arial"/>
              </a:rPr>
              <a:t>Under </a:t>
            </a:r>
            <a:r>
              <a:rPr lang="en-GB" sz="2000" dirty="0">
                <a:solidFill>
                  <a:srgbClr val="8A8D9F"/>
                </a:solidFill>
                <a:latin typeface="Arial"/>
                <a:cs typeface="Arial"/>
              </a:rPr>
              <a:t>the OPERAs project (Work Package 4), eleven tools focused on measuring, assessing and </a:t>
            </a:r>
            <a:r>
              <a:rPr lang="en-GB" sz="2000" dirty="0" smtClean="0">
                <a:solidFill>
                  <a:srgbClr val="8A8D9F"/>
                </a:solidFill>
                <a:latin typeface="Arial"/>
                <a:cs typeface="Arial"/>
              </a:rPr>
              <a:t>monitoring;</a:t>
            </a:r>
          </a:p>
          <a:p>
            <a:pPr marL="342900" indent="-342900" algn="l">
              <a:buFont typeface="Arial"/>
              <a:buChar char="•"/>
            </a:pPr>
            <a:r>
              <a:rPr lang="en-GB" sz="2000" dirty="0" smtClean="0">
                <a:solidFill>
                  <a:srgbClr val="8A8D9F"/>
                </a:solidFill>
                <a:latin typeface="Arial"/>
                <a:cs typeface="Arial"/>
              </a:rPr>
              <a:t>ES </a:t>
            </a:r>
            <a:r>
              <a:rPr lang="en-GB" sz="2000" dirty="0">
                <a:solidFill>
                  <a:srgbClr val="8A8D9F"/>
                </a:solidFill>
                <a:latin typeface="Arial"/>
                <a:cs typeface="Arial"/>
              </a:rPr>
              <a:t>have been developed or </a:t>
            </a:r>
            <a:r>
              <a:rPr lang="en-GB" sz="2000" dirty="0" smtClean="0">
                <a:solidFill>
                  <a:srgbClr val="8A8D9F"/>
                </a:solidFill>
                <a:latin typeface="Arial"/>
                <a:cs typeface="Arial"/>
              </a:rPr>
              <a:t>enhance provides </a:t>
            </a:r>
            <a:r>
              <a:rPr lang="en-GB" sz="2000" dirty="0">
                <a:solidFill>
                  <a:srgbClr val="8A8D9F"/>
                </a:solidFill>
                <a:latin typeface="Arial"/>
                <a:cs typeface="Arial"/>
              </a:rPr>
              <a:t>further information on each of the tools and their </a:t>
            </a:r>
            <a:r>
              <a:rPr lang="en-GB" sz="2000" dirty="0" smtClean="0">
                <a:solidFill>
                  <a:srgbClr val="8A8D9F"/>
                </a:solidFill>
                <a:latin typeface="Arial"/>
                <a:cs typeface="Arial"/>
              </a:rPr>
              <a:t>use</a:t>
            </a:r>
            <a:r>
              <a:rPr lang="en-GB" sz="2000" dirty="0">
                <a:solidFill>
                  <a:srgbClr val="8A8D9F"/>
                </a:solidFill>
                <a:latin typeface="Arial"/>
                <a:cs typeface="Arial"/>
              </a:rPr>
              <a:t>;</a:t>
            </a:r>
            <a:endParaRPr lang="en-GB" sz="2000" dirty="0" smtClean="0">
              <a:solidFill>
                <a:srgbClr val="8A8D9F"/>
              </a:solidFill>
              <a:latin typeface="Arial"/>
              <a:cs typeface="Arial"/>
            </a:endParaRPr>
          </a:p>
          <a:p>
            <a:pPr marL="342900" indent="-342900" algn="l">
              <a:buFont typeface="Arial"/>
              <a:buChar char="•"/>
            </a:pPr>
            <a:r>
              <a:rPr lang="en-GB" sz="2000" dirty="0" smtClean="0">
                <a:solidFill>
                  <a:srgbClr val="8A8D9F"/>
                </a:solidFill>
                <a:latin typeface="Arial"/>
                <a:cs typeface="Arial"/>
              </a:rPr>
              <a:t>The </a:t>
            </a:r>
            <a:r>
              <a:rPr lang="en-GB" sz="2000" dirty="0">
                <a:solidFill>
                  <a:srgbClr val="8A8D9F"/>
                </a:solidFill>
                <a:latin typeface="Arial"/>
                <a:cs typeface="Arial"/>
              </a:rPr>
              <a:t>purpose of these tools are multiple and variable. Most of the tools focus on engaging stakeholders (91%</a:t>
            </a:r>
            <a:r>
              <a:rPr lang="en-GB" sz="2000" dirty="0" smtClean="0">
                <a:solidFill>
                  <a:srgbClr val="8A8D9F"/>
                </a:solidFill>
                <a:latin typeface="Arial"/>
                <a:cs typeface="Arial"/>
              </a:rPr>
              <a:t>), and; </a:t>
            </a:r>
            <a:r>
              <a:rPr lang="en-GB" sz="2000" dirty="0">
                <a:solidFill>
                  <a:srgbClr val="8A8D9F"/>
                </a:solidFill>
                <a:latin typeface="Arial"/>
                <a:cs typeface="Arial"/>
              </a:rPr>
              <a:t>providing decision support (82%</a:t>
            </a:r>
            <a:r>
              <a:rPr lang="en-GB" sz="2000" dirty="0" smtClean="0">
                <a:solidFill>
                  <a:srgbClr val="8A8D9F"/>
                </a:solidFill>
                <a:latin typeface="Arial"/>
                <a:cs typeface="Arial"/>
              </a:rPr>
              <a:t>); </a:t>
            </a:r>
          </a:p>
          <a:p>
            <a:pPr marL="342900" indent="-342900" algn="l">
              <a:buFont typeface="Arial"/>
              <a:buChar char="•"/>
            </a:pPr>
            <a:r>
              <a:rPr lang="en-GB" sz="2000" dirty="0" smtClean="0">
                <a:solidFill>
                  <a:srgbClr val="8A8D9F"/>
                </a:solidFill>
                <a:latin typeface="Arial"/>
                <a:cs typeface="Arial"/>
              </a:rPr>
              <a:t>Many </a:t>
            </a:r>
            <a:r>
              <a:rPr lang="en-GB" sz="2000" dirty="0">
                <a:solidFill>
                  <a:srgbClr val="8A8D9F"/>
                </a:solidFill>
                <a:latin typeface="Arial"/>
                <a:cs typeface="Arial"/>
              </a:rPr>
              <a:t>of the tools include ES assessment (64%) and/or valuation (55%), whereas others focus on ES </a:t>
            </a:r>
            <a:r>
              <a:rPr lang="en-GB" sz="2000" dirty="0" smtClean="0">
                <a:solidFill>
                  <a:srgbClr val="8A8D9F"/>
                </a:solidFill>
                <a:latin typeface="Arial"/>
                <a:cs typeface="Arial"/>
              </a:rPr>
              <a:t>mapping.</a:t>
            </a:r>
            <a:endParaRPr lang="en-US" sz="2000" dirty="0">
              <a:solidFill>
                <a:srgbClr val="8A8D9F"/>
              </a:solidFill>
              <a:latin typeface="Arial"/>
              <a:cs typeface="Arial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97256" y="242967"/>
            <a:ext cx="8552866" cy="117546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90000"/>
              </a:lnSpc>
            </a:pPr>
            <a:r>
              <a:rPr lang="en-GB" sz="3000" b="1" dirty="0" smtClean="0">
                <a:solidFill>
                  <a:srgbClr val="4A5D61"/>
                </a:solidFill>
                <a:latin typeface="Arial"/>
                <a:cs typeface="Arial"/>
              </a:rPr>
              <a:t>LINKAGES BETWEEN </a:t>
            </a:r>
            <a:br>
              <a:rPr lang="en-GB" sz="3000" b="1" dirty="0" smtClean="0">
                <a:solidFill>
                  <a:srgbClr val="4A5D61"/>
                </a:solidFill>
                <a:latin typeface="Arial"/>
                <a:cs typeface="Arial"/>
              </a:rPr>
            </a:br>
            <a:r>
              <a:rPr lang="en-GB" sz="3000" b="1" dirty="0" smtClean="0">
                <a:solidFill>
                  <a:srgbClr val="4A5D61"/>
                </a:solidFill>
                <a:latin typeface="Arial"/>
                <a:cs typeface="Arial"/>
              </a:rPr>
              <a:t>DIFFERENT TOOLS</a:t>
            </a:r>
            <a:endParaRPr lang="en-US" sz="3000" dirty="0">
              <a:solidFill>
                <a:srgbClr val="4A5D6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38371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97257" y="1138848"/>
            <a:ext cx="2540188" cy="3668036"/>
          </a:xfrm>
          <a:prstGeom prst="rect">
            <a:avLst/>
          </a:prstGeom>
          <a:solidFill>
            <a:srgbClr val="EEECE1">
              <a:alpha val="5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297257" y="1138848"/>
            <a:ext cx="2540188" cy="3668036"/>
          </a:xfrm>
          <a:prstGeom prst="rect">
            <a:avLst/>
          </a:prstGeom>
        </p:spPr>
        <p:txBody>
          <a:bodyPr vert="horz" lIns="180000" tIns="36000" rIns="36000" bIns="36000" rtlCol="0" anchor="t" anchorCtr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2000" b="1" dirty="0" smtClean="0">
                <a:latin typeface="Arial"/>
                <a:cs typeface="Arial"/>
              </a:rPr>
              <a:t>Purpose </a:t>
            </a:r>
            <a:r>
              <a:rPr lang="en-GB" sz="2000" b="1" dirty="0">
                <a:latin typeface="Arial"/>
                <a:cs typeface="Arial"/>
              </a:rPr>
              <a:t>and </a:t>
            </a:r>
            <a:r>
              <a:rPr lang="en-GB" sz="2000" b="1" dirty="0" smtClean="0">
                <a:latin typeface="Arial"/>
                <a:cs typeface="Arial"/>
              </a:rPr>
              <a:t>use</a:t>
            </a:r>
          </a:p>
          <a:p>
            <a:pPr algn="l"/>
            <a:endParaRPr lang="en-GB" sz="800" b="1" dirty="0">
              <a:solidFill>
                <a:srgbClr val="8A8D9F"/>
              </a:solidFill>
              <a:latin typeface="Arial"/>
              <a:cs typeface="Arial"/>
            </a:endParaRPr>
          </a:p>
          <a:p>
            <a:pPr algn="l"/>
            <a:r>
              <a:rPr lang="en-GB" sz="2000" dirty="0">
                <a:latin typeface="Arial"/>
                <a:cs typeface="Arial"/>
              </a:rPr>
              <a:t>Under the OPERAs project (Work Package 4), eleven tools focused on measuring, assessing and monitoring ES have been developed or </a:t>
            </a:r>
            <a:r>
              <a:rPr lang="en-GB" sz="2000" dirty="0" smtClean="0">
                <a:latin typeface="Arial"/>
                <a:cs typeface="Arial"/>
              </a:rPr>
              <a:t>enhance provides further information. </a:t>
            </a:r>
            <a:endParaRPr lang="en-US" sz="2000" dirty="0">
              <a:latin typeface="Arial"/>
              <a:cs typeface="Arial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6580209" y="4672413"/>
            <a:ext cx="2136589" cy="205002"/>
          </a:xfrm>
          <a:prstGeom prst="rect">
            <a:avLst/>
          </a:prstGeom>
        </p:spPr>
        <p:txBody>
          <a:bodyPr vert="horz" lIns="180000" tIns="0" rIns="36000" bIns="0" rtlCol="0" anchor="t" anchorCtr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GB" sz="1000" b="1" dirty="0" smtClean="0">
                <a:solidFill>
                  <a:srgbClr val="FFFFFF"/>
                </a:solidFill>
                <a:latin typeface="Arial"/>
                <a:cs typeface="Arial"/>
              </a:rPr>
              <a:t>Image caption</a:t>
            </a:r>
            <a:endParaRPr lang="en-US" sz="1000" dirty="0">
              <a:solidFill>
                <a:srgbClr val="FFFFFF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98967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4A5D6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6800" y="3791961"/>
            <a:ext cx="5701911" cy="708563"/>
          </a:xfrm>
        </p:spPr>
        <p:txBody>
          <a:bodyPr lIns="0" tIns="0" rIns="0" bIns="0">
            <a:normAutofit fontScale="70000" lnSpcReduction="20000"/>
          </a:bodyPr>
          <a:lstStyle/>
          <a:p>
            <a:pPr algn="l"/>
            <a:r>
              <a:rPr lang="en-GB" sz="2400" i="1" dirty="0">
                <a:solidFill>
                  <a:schemeClr val="bg1"/>
                </a:solidFill>
              </a:rPr>
              <a:t>Mapping &amp; Assessment for Integrated </a:t>
            </a:r>
            <a:r>
              <a:rPr lang="en-GB" sz="2400" i="1" dirty="0" smtClean="0">
                <a:solidFill>
                  <a:schemeClr val="bg1"/>
                </a:solidFill>
              </a:rPr>
              <a:t>ecosystem </a:t>
            </a:r>
            <a:r>
              <a:rPr lang="en-GB" sz="2400" i="1" dirty="0">
                <a:solidFill>
                  <a:schemeClr val="bg1"/>
                </a:solidFill>
              </a:rPr>
              <a:t>Accounting</a:t>
            </a:r>
            <a:br>
              <a:rPr lang="en-GB" sz="2400" i="1" dirty="0">
                <a:solidFill>
                  <a:schemeClr val="bg1"/>
                </a:solidFill>
              </a:rPr>
            </a:br>
            <a:r>
              <a:rPr lang="en-GB" sz="2400" i="1" dirty="0" smtClean="0">
                <a:solidFill>
                  <a:schemeClr val="bg1"/>
                </a:solidFill>
              </a:rPr>
              <a:t>Road Name, City Name, Post Code, Country</a:t>
            </a:r>
            <a:br>
              <a:rPr lang="en-GB" sz="2400" i="1" dirty="0" smtClean="0">
                <a:solidFill>
                  <a:schemeClr val="bg1"/>
                </a:solidFill>
              </a:rPr>
            </a:br>
            <a:r>
              <a:rPr lang="en-GB" sz="2400" i="1" dirty="0" smtClean="0">
                <a:solidFill>
                  <a:schemeClr val="bg1"/>
                </a:solidFill>
              </a:rPr>
              <a:t>http</a:t>
            </a:r>
            <a:r>
              <a:rPr lang="en-GB" sz="2400" i="1" dirty="0">
                <a:solidFill>
                  <a:schemeClr val="bg1"/>
                </a:solidFill>
              </a:rPr>
              <a:t>://</a:t>
            </a:r>
            <a:r>
              <a:rPr lang="en-GB" sz="2400" i="1" dirty="0" smtClean="0">
                <a:solidFill>
                  <a:schemeClr val="bg1"/>
                </a:solidFill>
              </a:rPr>
              <a:t>maiaportal.eu/</a:t>
            </a:r>
            <a:r>
              <a:rPr lang="en-GB" sz="2400" i="1" dirty="0" smtClean="0">
                <a:solidFill>
                  <a:schemeClr val="bg1"/>
                </a:solidFill>
                <a:effectLst/>
              </a:rPr>
              <a:t> </a:t>
            </a:r>
            <a:endParaRPr lang="en-US" sz="2400" i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15037" y="4507714"/>
            <a:ext cx="4572000" cy="323165"/>
          </a:xfrm>
          <a:prstGeom prst="rect">
            <a:avLst/>
          </a:prstGeom>
        </p:spPr>
        <p:txBody>
          <a:bodyPr lIns="0" rIns="0" bIns="0">
            <a:spAutoFit/>
          </a:bodyPr>
          <a:lstStyle/>
          <a:p>
            <a:r>
              <a:rPr lang="en-US" sz="900" i="1" dirty="0">
                <a:solidFill>
                  <a:schemeClr val="bg1"/>
                </a:solidFill>
                <a:latin typeface="Arial"/>
                <a:cs typeface="Arial"/>
              </a:rPr>
              <a:t>This project has received funding from the European Union’s Horizon 2020 research and innovation programme under grant agreement No 817527</a:t>
            </a:r>
          </a:p>
        </p:txBody>
      </p:sp>
      <p:pic>
        <p:nvPicPr>
          <p:cNvPr id="12" name="Picture 11" descr="MAIA logo-whit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6297" y="325826"/>
            <a:ext cx="1714500" cy="626364"/>
          </a:xfrm>
          <a:prstGeom prst="rect">
            <a:avLst/>
          </a:prstGeom>
        </p:spPr>
      </p:pic>
      <p:pic>
        <p:nvPicPr>
          <p:cNvPr id="13" name="Picture 12" descr="EC LOGO trans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800" y="318056"/>
            <a:ext cx="924483" cy="641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4919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B2EAD54E5B3954D879A4BFEDB2F53A8" ma:contentTypeVersion="2" ma:contentTypeDescription="Create a new document." ma:contentTypeScope="" ma:versionID="b8d09788653630a6c5dbf6d088a317de">
  <xsd:schema xmlns:xsd="http://www.w3.org/2001/XMLSchema" xmlns:xs="http://www.w3.org/2001/XMLSchema" xmlns:p="http://schemas.microsoft.com/office/2006/metadata/properties" xmlns:ns2="2977e687-e469-4b81-89da-f4de3d69dc9a" targetNamespace="http://schemas.microsoft.com/office/2006/metadata/properties" ma:root="true" ma:fieldsID="0fd486f681b2c81b8bc209f69e2d4879" ns2:_="">
    <xsd:import namespace="2977e687-e469-4b81-89da-f4de3d69dc9a"/>
    <xsd:element name="properties">
      <xsd:complexType>
        <xsd:sequence>
          <xsd:element name="documentManagement">
            <xsd:complexType>
              <xsd:all>
                <xsd:element ref="ns2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977e687-e469-4b81-89da-f4de3d69dc9a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5B860EED-59D5-4401-99FE-AE0C17F89D08}"/>
</file>

<file path=customXml/itemProps2.xml><?xml version="1.0" encoding="utf-8"?>
<ds:datastoreItem xmlns:ds="http://schemas.openxmlformats.org/officeDocument/2006/customXml" ds:itemID="{5170395F-3E51-4236-BA56-1FA8F7CACC70}"/>
</file>

<file path=customXml/itemProps3.xml><?xml version="1.0" encoding="utf-8"?>
<ds:datastoreItem xmlns:ds="http://schemas.openxmlformats.org/officeDocument/2006/customXml" ds:itemID="{E9E9225A-7132-4C0C-80B7-D262014FC9E4}"/>
</file>

<file path=docProps/app.xml><?xml version="1.0" encoding="utf-8"?>
<Properties xmlns="http://schemas.openxmlformats.org/officeDocument/2006/extended-properties" xmlns:vt="http://schemas.openxmlformats.org/officeDocument/2006/docPropsVTypes">
  <TotalTime>209</TotalTime>
  <Words>339</Words>
  <Application>Microsoft Office PowerPoint</Application>
  <PresentationFormat>On-screen Show (16:9)</PresentationFormat>
  <Paragraphs>31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ECOSYSTEM SCIENCE FOR POLICY AND PRACTICE </vt:lpstr>
      <vt:lpstr>CONTENTSPRACTICE </vt:lpstr>
      <vt:lpstr>PowerPoint Presentation</vt:lpstr>
      <vt:lpstr>CHAPTER TITLE 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UNEP-WCMC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Adam  Turney</dc:creator>
  <cp:lastModifiedBy>Grondard, Nicolas</cp:lastModifiedBy>
  <cp:revision>30</cp:revision>
  <cp:lastPrinted>2019-03-07T13:17:16Z</cp:lastPrinted>
  <dcterms:created xsi:type="dcterms:W3CDTF">2019-02-28T14:15:58Z</dcterms:created>
  <dcterms:modified xsi:type="dcterms:W3CDTF">2019-04-11T12:36:58Z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0x0101005B2EAD54E5B3954D879A4BFEDB2F53A8</vt:lpwstr>
  </property>
</Properties>
</file>